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74" r:id="rId3"/>
    <p:sldId id="257" r:id="rId5"/>
    <p:sldId id="294" r:id="rId6"/>
    <p:sldId id="322" r:id="rId7"/>
    <p:sldId id="324" r:id="rId8"/>
    <p:sldId id="335" r:id="rId9"/>
    <p:sldId id="325" r:id="rId10"/>
    <p:sldId id="326" r:id="rId11"/>
    <p:sldId id="327" r:id="rId12"/>
    <p:sldId id="336" r:id="rId13"/>
    <p:sldId id="328" r:id="rId14"/>
    <p:sldId id="337" r:id="rId15"/>
    <p:sldId id="329" r:id="rId16"/>
    <p:sldId id="331" r:id="rId17"/>
    <p:sldId id="338" r:id="rId18"/>
    <p:sldId id="334" r:id="rId19"/>
    <p:sldId id="332" r:id="rId20"/>
    <p:sldId id="349" r:id="rId21"/>
    <p:sldId id="347" r:id="rId22"/>
    <p:sldId id="348" r:id="rId23"/>
  </p:sldIdLst>
  <p:sldSz cx="18288000" cy="10287000"/>
  <p:notesSz cx="18288000" cy="10287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658" userDrawn="1">
          <p15:clr>
            <a:srgbClr val="000000"/>
          </p15:clr>
        </p15:guide>
        <p15:guide id="2" pos="237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FF"/>
    <a:srgbClr val="0087BB"/>
    <a:srgbClr val="045A7C"/>
    <a:srgbClr val="00A7EA"/>
    <a:srgbClr val="00A0DD"/>
    <a:srgbClr val="00D2FF"/>
    <a:srgbClr val="00D6FF"/>
    <a:srgbClr val="00DBFF"/>
    <a:srgbClr val="00D3FA"/>
    <a:srgbClr val="00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6"/>
    <p:restoredTop sz="94069"/>
  </p:normalViewPr>
  <p:slideViewPr>
    <p:cSldViewPr snapToGrid="0" showGuides="1">
      <p:cViewPr varScale="1">
        <p:scale>
          <a:sx n="84" d="100"/>
          <a:sy n="84" d="100"/>
        </p:scale>
        <p:origin x="232" y="368"/>
      </p:cViewPr>
      <p:guideLst>
        <p:guide orient="horz" pos="658"/>
        <p:guide pos="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7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6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5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0358968" y="0"/>
            <a:ext cx="7924800" cy="516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5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70865"/>
            <a:ext cx="7924800" cy="516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0358968" y="9770865"/>
            <a:ext cx="7924800" cy="516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5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525"/>
            <a:ext cx="6859588" cy="3857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 matchingName="Title and Content">
  <p:cSld name="1_Title and Content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273116" y="1088509"/>
            <a:ext cx="15741766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568513" y="4456034"/>
            <a:ext cx="15446369" cy="344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250" b="0" i="0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" name="Google Shape;73;p9"/>
          <p:cNvSpPr txBox="1"/>
          <p:nvPr userDrawn="1"/>
        </p:nvSpPr>
        <p:spPr>
          <a:xfrm>
            <a:off x="534415" y="9419907"/>
            <a:ext cx="2068195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750" cap="all" baseline="0" dirty="0">
                <a:solidFill>
                  <a:srgbClr val="638AFA">
                    <a:alpha val="0"/>
                  </a:srgbClr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Problem analysis</a:t>
            </a:r>
            <a:endParaRPr lang="en-US" altLang="zh-CN" sz="1750" cap="all" baseline="0" dirty="0">
              <a:solidFill>
                <a:srgbClr val="638AFA">
                  <a:alpha val="0"/>
                </a:srgbClr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 matchingName="Title and Content">
  <p:cSld name="OBJEC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 userDrawn="1"/>
        </p:nvPicPr>
        <p:blipFill rotWithShape="1">
          <a:blip r:embed="rId2">
            <a:alphaModFix amt="30000"/>
          </a:blip>
          <a:srcRect r="1221" b="2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alphaModFix amt="66000"/>
          </a:blip>
          <a:stretch>
            <a:fillRect/>
          </a:stretch>
        </p:blipFill>
        <p:spPr>
          <a:xfrm flipH="1">
            <a:off x="2186136" y="4957011"/>
            <a:ext cx="16101864" cy="5329989"/>
          </a:xfrm>
          <a:prstGeom prst="rect">
            <a:avLst/>
          </a:prstGeom>
        </p:spPr>
      </p:pic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" name="Google Shape;73;p9"/>
          <p:cNvSpPr txBox="1"/>
          <p:nvPr userDrawn="1"/>
        </p:nvSpPr>
        <p:spPr>
          <a:xfrm>
            <a:off x="223203" y="9784617"/>
            <a:ext cx="4206240" cy="28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750" cap="all" baseline="0" dirty="0">
                <a:solidFill>
                  <a:srgbClr val="638AFA">
                    <a:alpha val="0"/>
                  </a:srgbClr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Boost business and create value</a:t>
            </a:r>
            <a:endParaRPr lang="en-US" altLang="zh-CN" sz="1750" cap="all" baseline="0" dirty="0">
              <a:solidFill>
                <a:srgbClr val="638AFA">
                  <a:alpha val="0"/>
                </a:srgbClr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Title and Content">
  <p:cSld name="1_Title and Content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 userDrawn="1"/>
        </p:nvPicPr>
        <p:blipFill rotWithShape="1">
          <a:blip r:embed="rId2">
            <a:alphaModFix amt="30000"/>
          </a:blip>
          <a:srcRect r="1221" b="2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" name="Google Shape;73;p9"/>
          <p:cNvSpPr txBox="1"/>
          <p:nvPr userDrawn="1"/>
        </p:nvSpPr>
        <p:spPr>
          <a:xfrm>
            <a:off x="193223" y="9784617"/>
            <a:ext cx="4206240" cy="28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750" cap="all" baseline="0" dirty="0">
                <a:solidFill>
                  <a:srgbClr val="638AFA">
                    <a:alpha val="0"/>
                  </a:srgbClr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Boost business and create value</a:t>
            </a:r>
            <a:endParaRPr lang="en-US" altLang="zh-CN" sz="1750" cap="all" baseline="0" dirty="0">
              <a:solidFill>
                <a:srgbClr val="638AFA">
                  <a:alpha val="0"/>
                </a:srgbClr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;p7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1880"/>
            <a:ext cx="18288000" cy="1028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0" y="-1880"/>
            <a:ext cx="18288000" cy="10287000"/>
          </a:xfrm>
          <a:prstGeom prst="rect">
            <a:avLst/>
          </a:prstGeom>
          <a:gradFill>
            <a:gsLst>
              <a:gs pos="39000">
                <a:srgbClr val="00A2CA"/>
              </a:gs>
              <a:gs pos="0">
                <a:srgbClr val="00D2FF"/>
              </a:gs>
              <a:gs pos="95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73116" y="1088509"/>
            <a:ext cx="15741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solidFill>
                  <a:schemeClr val="bg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3116" y="1088509"/>
            <a:ext cx="15741766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68513" y="4456034"/>
            <a:ext cx="7626985" cy="344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50" b="0" i="0" u="none" strike="noStrike" cap="none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18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32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7"/>
          <p:cNvSpPr txBox="1"/>
          <p:nvPr/>
        </p:nvSpPr>
        <p:spPr>
          <a:xfrm>
            <a:off x="927100" y="1393801"/>
            <a:ext cx="5223394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1250" b="0" i="0" u="none" strike="noStrike" cap="none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2700" marR="5080" indent="0">
              <a:lnSpc>
                <a:spcPct val="119000"/>
              </a:lnSpc>
            </a:pPr>
            <a:r>
              <a:rPr lang="zh-CN" altLang="en-US" sz="7200" dirty="0">
                <a:solidFill>
                  <a:srgbClr val="FFFFFF"/>
                </a:solidFill>
                <a:latin typeface="DingTalk JinBuTi" pitchFamily="18" charset="-122"/>
                <a:ea typeface="DingTalk JinBuTi" pitchFamily="18" charset="-122"/>
              </a:rPr>
              <a:t>危险源平台</a:t>
            </a:r>
            <a:endParaRPr lang="en-US" sz="7200" dirty="0">
              <a:solidFill>
                <a:srgbClr val="FFFFFF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7663" y="271230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  <a:latin typeface="DingTalk JinBuTi" pitchFamily="18" charset="-122"/>
                <a:ea typeface="DingTalk JinBuTi" pitchFamily="18" charset="-122"/>
              </a:rPr>
              <a:t>化学品管理</a:t>
            </a:r>
            <a:r>
              <a:rPr lang="en-US" altLang="zh-CN" sz="4000" dirty="0">
                <a:solidFill>
                  <a:srgbClr val="FFFFFF"/>
                </a:solidFill>
                <a:latin typeface="DingTalk JinBuTi" pitchFamily="18" charset="-122"/>
                <a:ea typeface="DingTalk JinBuTi" pitchFamily="18" charset="-122"/>
              </a:rPr>
              <a:t>-</a:t>
            </a:r>
            <a:r>
              <a:rPr lang="zh-CN" altLang="en-US" sz="4000" dirty="0">
                <a:solidFill>
                  <a:srgbClr val="FFFFFF"/>
                </a:solidFill>
                <a:latin typeface="DingTalk JinBuTi" pitchFamily="18" charset="-122"/>
                <a:ea typeface="DingTalk JinBuTi" pitchFamily="18" charset="-122"/>
              </a:rPr>
              <a:t>使用管理流程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509" y="1393801"/>
            <a:ext cx="10889640" cy="5937891"/>
          </a:xfrm>
          <a:prstGeom prst="rect">
            <a:avLst/>
          </a:prstGeom>
          <a:effectLst>
            <a:outerShdw blurRad="297408" dist="38100" dir="5400000" algn="t" rotWithShape="0">
              <a:prstClr val="black">
                <a:alpha val="23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对角圆角矩形 6"/>
          <p:cNvSpPr/>
          <p:nvPr>
            <p:custDataLst>
              <p:tags r:id="rId3"/>
            </p:custDataLst>
          </p:nvPr>
        </p:nvSpPr>
        <p:spPr>
          <a:xfrm>
            <a:off x="1258253" y="468229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对角圆角矩形 14"/>
          <p:cNvSpPr/>
          <p:nvPr>
            <p:custDataLst>
              <p:tags r:id="rId4"/>
            </p:custDataLst>
          </p:nvPr>
        </p:nvSpPr>
        <p:spPr>
          <a:xfrm>
            <a:off x="1256348" y="5445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eaLnBrk="1" fontAlgn="auto" latinLnBrk="0" hangingPunct="1">
              <a:lnSpc>
                <a:spcPct val="100000"/>
              </a:lnSpc>
              <a:buClr>
                <a:srgbClr val="0058FB"/>
              </a:buClr>
              <a:buSzTx/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PC端仓管员负责登记回库信息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对角圆角矩形 15"/>
          <p:cNvSpPr/>
          <p:nvPr>
            <p:custDataLst>
              <p:tags r:id="rId10"/>
            </p:custDataLst>
          </p:nvPr>
        </p:nvSpPr>
        <p:spPr>
          <a:xfrm>
            <a:off x="1258253" y="239312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对角圆角矩形 1"/>
          <p:cNvSpPr/>
          <p:nvPr>
            <p:custDataLst>
              <p:tags r:id="rId11"/>
            </p:custDataLst>
          </p:nvPr>
        </p:nvSpPr>
        <p:spPr>
          <a:xfrm>
            <a:off x="1255713" y="3919313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对角圆角矩形 2"/>
          <p:cNvSpPr/>
          <p:nvPr>
            <p:custDataLst>
              <p:tags r:id="rId12"/>
            </p:custDataLst>
          </p:nvPr>
        </p:nvSpPr>
        <p:spPr>
          <a:xfrm>
            <a:off x="1258253" y="315575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对角圆角矩形 4"/>
          <p:cNvSpPr/>
          <p:nvPr>
            <p:custDataLst>
              <p:tags r:id="rId14"/>
            </p:custDataLst>
          </p:nvPr>
        </p:nvSpPr>
        <p:spPr>
          <a:xfrm>
            <a:off x="1253808" y="621010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7677150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PC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端仓管员负责登记回库信息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保管人”操作登记回库信息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5" y="1856542"/>
            <a:ext cx="8799139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① 选择回库的药品，点击“回库” 按钮后，确定之前使用出库“化学品”结存数量，回库后的存储位置，点击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确定；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9" name="Google Shape;80;p9"/>
          <p:cNvSpPr txBox="1"/>
          <p:nvPr/>
        </p:nvSpPr>
        <p:spPr>
          <a:xfrm>
            <a:off x="9289216" y="1735744"/>
            <a:ext cx="8767267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② 回库后 “化学品”在使用管理列表中，会有“已回库”状态与回库时间记录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2883158"/>
            <a:ext cx="8767268" cy="4759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217" y="2883157"/>
            <a:ext cx="8777774" cy="4759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对角圆角矩形 14"/>
          <p:cNvSpPr/>
          <p:nvPr>
            <p:custDataLst>
              <p:tags r:id="rId3"/>
            </p:custDataLst>
          </p:nvPr>
        </p:nvSpPr>
        <p:spPr>
          <a:xfrm>
            <a:off x="1256348" y="5445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eaLnBrk="1" fontAlgn="auto" latinLnBrk="0" hangingPunct="1">
              <a:lnSpc>
                <a:spcPct val="100000"/>
              </a:lnSpc>
              <a:buClr>
                <a:srgbClr val="0058FB"/>
              </a:buClr>
              <a:buSzTx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对角圆角矩形 15"/>
          <p:cNvSpPr/>
          <p:nvPr>
            <p:custDataLst>
              <p:tags r:id="rId9"/>
            </p:custDataLst>
          </p:nvPr>
        </p:nvSpPr>
        <p:spPr>
          <a:xfrm>
            <a:off x="1258253" y="239312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对角圆角矩形 2"/>
          <p:cNvSpPr/>
          <p:nvPr>
            <p:custDataLst>
              <p:tags r:id="rId10"/>
            </p:custDataLst>
          </p:nvPr>
        </p:nvSpPr>
        <p:spPr>
          <a:xfrm>
            <a:off x="1258253" y="315575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对角圆角矩形 3"/>
          <p:cNvSpPr/>
          <p:nvPr>
            <p:custDataLst>
              <p:tags r:id="rId11"/>
            </p:custDataLst>
          </p:nvPr>
        </p:nvSpPr>
        <p:spPr>
          <a:xfrm>
            <a:off x="1255078" y="4683218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5" name="对角圆角矩形 4"/>
          <p:cNvSpPr/>
          <p:nvPr>
            <p:custDataLst>
              <p:tags r:id="rId12"/>
            </p:custDataLst>
          </p:nvPr>
        </p:nvSpPr>
        <p:spPr>
          <a:xfrm>
            <a:off x="1258253" y="392093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7" name="对角圆角矩形 6"/>
          <p:cNvSpPr/>
          <p:nvPr>
            <p:custDataLst>
              <p:tags r:id="rId14"/>
            </p:custDataLst>
          </p:nvPr>
        </p:nvSpPr>
        <p:spPr>
          <a:xfrm>
            <a:off x="1253808" y="621010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  <a:sym typeface="+mn-ea"/>
              </a:rPr>
              <a:t>A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889317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小程序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端仓管员负责登记出库信息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4.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小程序端：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保管人”操作登记出库信息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Google Shape;80;p9"/>
          <p:cNvSpPr txBox="1"/>
          <p:nvPr/>
        </p:nvSpPr>
        <p:spPr>
          <a:xfrm>
            <a:off x="4931651" y="1701303"/>
            <a:ext cx="3954751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② 点击“出库登记”选择对应仓库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Google Shape;80;p9"/>
          <p:cNvSpPr txBox="1"/>
          <p:nvPr/>
        </p:nvSpPr>
        <p:spPr>
          <a:xfrm>
            <a:off x="376896" y="1700714"/>
            <a:ext cx="4287869" cy="114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①登录小程序后切换主菜单到“工作学习”</a:t>
            </a: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Tab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，找到“领用归还”按钮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7" name="Google Shape;80;p9"/>
          <p:cNvSpPr txBox="1"/>
          <p:nvPr/>
        </p:nvSpPr>
        <p:spPr>
          <a:xfrm>
            <a:off x="9153287" y="1700714"/>
            <a:ext cx="3839447" cy="114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③ 选择相应的“化学品仓库”出库的“化学品”及“使用地点”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8" name="Google Shape;80;p9"/>
          <p:cNvSpPr txBox="1"/>
          <p:nvPr/>
        </p:nvSpPr>
        <p:spPr>
          <a:xfrm>
            <a:off x="13710249" y="1700714"/>
            <a:ext cx="3570585" cy="114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④ 选择“领用人信息”与“保管人信息”及添加用途说明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2823067"/>
            <a:ext cx="4046848" cy="7256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51" y="2842153"/>
            <a:ext cx="3848734" cy="72512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842153"/>
            <a:ext cx="3848735" cy="7251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152" y="2842153"/>
            <a:ext cx="3848734" cy="7251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743267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小程序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端仓管员负责登记出库信息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4.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小程序端：“仓库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保管人”操作登记出库信息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Google Shape;80;p9"/>
          <p:cNvSpPr txBox="1"/>
          <p:nvPr/>
        </p:nvSpPr>
        <p:spPr>
          <a:xfrm>
            <a:off x="9576709" y="1682217"/>
            <a:ext cx="5253716" cy="113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⑥出库后的“化学品”在使用管理列表项记录上，状态为已出库，可以进行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回库。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Google Shape;80;p9"/>
          <p:cNvSpPr txBox="1"/>
          <p:nvPr/>
        </p:nvSpPr>
        <p:spPr>
          <a:xfrm>
            <a:off x="376895" y="1700714"/>
            <a:ext cx="8167029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⑤必填信息确定后，再次点击“确认并保存使用出库信息”会生成“出库信息”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145" y="2790826"/>
            <a:ext cx="3895323" cy="73390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304" y="2788497"/>
            <a:ext cx="3895322" cy="7339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710" y="2788495"/>
            <a:ext cx="3895322" cy="7339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eaLnBrk="1" fontAlgn="auto" latinLnBrk="0" hangingPunct="1">
              <a:lnSpc>
                <a:spcPct val="100000"/>
              </a:lnSpc>
              <a:buClr>
                <a:srgbClr val="0058FB"/>
              </a:buClr>
              <a:buSzTx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对角圆角矩形 15"/>
          <p:cNvSpPr/>
          <p:nvPr>
            <p:custDataLst>
              <p:tags r:id="rId8"/>
            </p:custDataLst>
          </p:nvPr>
        </p:nvSpPr>
        <p:spPr>
          <a:xfrm>
            <a:off x="1258253" y="239312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对角圆角矩形 2"/>
          <p:cNvSpPr/>
          <p:nvPr>
            <p:custDataLst>
              <p:tags r:id="rId9"/>
            </p:custDataLst>
          </p:nvPr>
        </p:nvSpPr>
        <p:spPr>
          <a:xfrm>
            <a:off x="1258253" y="315575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5" name="对角圆角矩形 4"/>
          <p:cNvSpPr/>
          <p:nvPr>
            <p:custDataLst>
              <p:tags r:id="rId10"/>
            </p:custDataLst>
          </p:nvPr>
        </p:nvSpPr>
        <p:spPr>
          <a:xfrm>
            <a:off x="1258253" y="392093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对角圆角矩形 1"/>
          <p:cNvSpPr/>
          <p:nvPr>
            <p:custDataLst>
              <p:tags r:id="rId11"/>
            </p:custDataLst>
          </p:nvPr>
        </p:nvSpPr>
        <p:spPr>
          <a:xfrm>
            <a:off x="1254443" y="5446488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6" name="对角圆角矩形 5"/>
          <p:cNvSpPr/>
          <p:nvPr>
            <p:custDataLst>
              <p:tags r:id="rId12"/>
            </p:custDataLst>
          </p:nvPr>
        </p:nvSpPr>
        <p:spPr>
          <a:xfrm>
            <a:off x="1253808" y="4683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7" name="对角圆角矩形 6"/>
          <p:cNvSpPr/>
          <p:nvPr>
            <p:custDataLst>
              <p:tags r:id="rId14"/>
            </p:custDataLst>
          </p:nvPr>
        </p:nvSpPr>
        <p:spPr>
          <a:xfrm>
            <a:off x="1253808" y="621010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787463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小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程序仓管员负责登记回库信息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5.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小程序端：“仓库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保管人”操作登记回库信息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5" y="1864333"/>
            <a:ext cx="8799139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① 找到要回库的药品，点击“回库” 按钮后，确定之前使用出库化学品的结存数量和存储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位置，确定回库；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886" y="2800588"/>
            <a:ext cx="3844641" cy="7243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747" y="2801223"/>
            <a:ext cx="3844641" cy="7243527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>
            <a:off x="4137025" y="6223000"/>
            <a:ext cx="2175510" cy="220599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0;p9"/>
          <p:cNvSpPr txBox="1"/>
          <p:nvPr/>
        </p:nvSpPr>
        <p:spPr>
          <a:xfrm>
            <a:off x="5048250" y="4953000"/>
            <a:ext cx="4126865" cy="129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p>
            <a:pPr marR="5080" lvl="0" indent="-492760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在归还药品时，可以点击扫一扫，获取回库药品信息。扫码后的界面如右图。</a:t>
            </a:r>
            <a:endParaRPr lang="zh-CN" altLang="en-US" sz="2000" b="1" dirty="0">
              <a:solidFill>
                <a:srgbClr val="FF0000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787463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小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程序仓管员负责登记回库信息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5.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小程序端：“仓库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保管人”操作登记回库信息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9" name="Google Shape;80;p9"/>
          <p:cNvSpPr txBox="1"/>
          <p:nvPr/>
        </p:nvSpPr>
        <p:spPr>
          <a:xfrm>
            <a:off x="479108" y="1864968"/>
            <a:ext cx="8552792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② 回库后 “化学品”在使用管理列表中，显示为已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回库。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896" y="2801222"/>
            <a:ext cx="3844641" cy="72435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40" y="2801222"/>
            <a:ext cx="3844641" cy="72435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eaLnBrk="1" fontAlgn="auto" latinLnBrk="0" hangingPunct="1">
              <a:lnSpc>
                <a:spcPct val="100000"/>
              </a:lnSpc>
              <a:buClr>
                <a:srgbClr val="0058FB"/>
              </a:buClr>
              <a:buSzTx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PC端仓管员负责登记回库信息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6" name="对角圆角矩形 15"/>
          <p:cNvSpPr/>
          <p:nvPr>
            <p:custDataLst>
              <p:tags r:id="rId8"/>
            </p:custDataLst>
          </p:nvPr>
        </p:nvSpPr>
        <p:spPr>
          <a:xfrm>
            <a:off x="1258253" y="239312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对角圆角矩形 2"/>
          <p:cNvSpPr/>
          <p:nvPr>
            <p:custDataLst>
              <p:tags r:id="rId9"/>
            </p:custDataLst>
          </p:nvPr>
        </p:nvSpPr>
        <p:spPr>
          <a:xfrm>
            <a:off x="1258253" y="315575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5" name="对角圆角矩形 4"/>
          <p:cNvSpPr/>
          <p:nvPr>
            <p:custDataLst>
              <p:tags r:id="rId10"/>
            </p:custDataLst>
          </p:nvPr>
        </p:nvSpPr>
        <p:spPr>
          <a:xfrm>
            <a:off x="1258253" y="392093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6" name="对角圆角矩形 5"/>
          <p:cNvSpPr/>
          <p:nvPr>
            <p:custDataLst>
              <p:tags r:id="rId11"/>
            </p:custDataLst>
          </p:nvPr>
        </p:nvSpPr>
        <p:spPr>
          <a:xfrm>
            <a:off x="1253808" y="4683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lvl="0" algn="l">
              <a:buSzTx/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8" name="对角圆角矩形 7"/>
          <p:cNvSpPr/>
          <p:nvPr>
            <p:custDataLst>
              <p:tags r:id="rId13"/>
            </p:custDataLst>
          </p:nvPr>
        </p:nvSpPr>
        <p:spPr>
          <a:xfrm>
            <a:off x="1254443" y="6210393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对角圆角矩形 10"/>
          <p:cNvSpPr/>
          <p:nvPr>
            <p:custDataLst>
              <p:tags r:id="rId14"/>
            </p:custDataLst>
          </p:nvPr>
        </p:nvSpPr>
        <p:spPr>
          <a:xfrm>
            <a:off x="1253173" y="544683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" name="Google Shape;74;p9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24355" y="500380"/>
            <a:ext cx="787463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领用人加入使用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地点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525" y="2437130"/>
            <a:ext cx="14630400" cy="6873240"/>
          </a:xfrm>
          <a:prstGeom prst="rect">
            <a:avLst/>
          </a:prstGeom>
        </p:spPr>
      </p:pic>
      <p:sp>
        <p:nvSpPr>
          <p:cNvPr id="4" name="Google Shape;80;p9"/>
          <p:cNvSpPr txBox="1"/>
          <p:nvPr>
            <p:custDataLst>
              <p:tags r:id="rId5"/>
            </p:custDataLst>
          </p:nvPr>
        </p:nvSpPr>
        <p:spPr>
          <a:xfrm>
            <a:off x="376896" y="1039813"/>
            <a:ext cx="17311498" cy="13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附录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A.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领用人加入使用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   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方法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：领用人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自己在【我的】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-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【我的房间】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-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【我的加入房间申请】中加入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房间</a:t>
            </a:r>
            <a:endParaRPr lang="zh-CN" altLang="en-US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宋体" panose="02010600030101010101" pitchFamily="2" charset="-122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对角圆角矩形 5"/>
          <p:cNvSpPr/>
          <p:nvPr/>
        </p:nvSpPr>
        <p:spPr>
          <a:xfrm>
            <a:off x="1258253" y="2392138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1258253" y="468229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257618" y="315575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1256983" y="391902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对角圆角矩形 14"/>
          <p:cNvSpPr/>
          <p:nvPr/>
        </p:nvSpPr>
        <p:spPr>
          <a:xfrm>
            <a:off x="1256348" y="5445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端仓管员负责登记出库信息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端仓管员负责登记回库信息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3" name="对角圆角矩形 2"/>
          <p:cNvSpPr/>
          <p:nvPr>
            <p:custDataLst>
              <p:tags r:id="rId4"/>
            </p:custDataLst>
          </p:nvPr>
        </p:nvSpPr>
        <p:spPr>
          <a:xfrm>
            <a:off x="1253808" y="621010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" name="Google Shape;74;p9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24355" y="500380"/>
            <a:ext cx="787463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领用人加入使用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地点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Google Shape;80;p9"/>
          <p:cNvSpPr txBox="1"/>
          <p:nvPr>
            <p:custDataLst>
              <p:tags r:id="rId3"/>
            </p:custDataLst>
          </p:nvPr>
        </p:nvSpPr>
        <p:spPr>
          <a:xfrm>
            <a:off x="376896" y="1039813"/>
            <a:ext cx="17311498" cy="13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附录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A.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领用人加入使用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   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方法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2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：管理员在【基础平台】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-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【基础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信息】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-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【房间管理】中找到房间，点击详情，在人员信息页面，认领或者关联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领用人。</a:t>
            </a:r>
            <a:endParaRPr lang="zh-CN" altLang="en-US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宋体" panose="02010600030101010101" pitchFamily="2" charset="-122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28800" y="2388235"/>
            <a:ext cx="14630400" cy="6873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193" y="500566"/>
            <a:ext cx="4831440" cy="5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设置学校的仓库和仓管员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91886" y="1251505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：管理员账号登录平台，选择危险源平台 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-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化学品管理 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–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 使用管理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2" name="Google Shape;80;p9"/>
          <p:cNvSpPr txBox="1"/>
          <p:nvPr>
            <p:custDataLst>
              <p:tags r:id="rId1"/>
            </p:custDataLst>
          </p:nvPr>
        </p:nvSpPr>
        <p:spPr>
          <a:xfrm>
            <a:off x="391886" y="1775425"/>
            <a:ext cx="17311498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列表上方的【仓库</a:t>
            </a: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保管人设置】按钮，点击后，可以维护学校的仓库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信息。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2380249"/>
            <a:ext cx="14036844" cy="7599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193" y="500566"/>
            <a:ext cx="4831440" cy="5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设置学校的仓库和仓管员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2.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保管人设置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2" name="Google Shape;80;p9"/>
          <p:cNvSpPr txBox="1"/>
          <p:nvPr/>
        </p:nvSpPr>
        <p:spPr>
          <a:xfrm>
            <a:off x="376896" y="7008182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② 选择对应仓库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896" y="7604229"/>
            <a:ext cx="7416800" cy="2374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79" y="2265613"/>
            <a:ext cx="7378700" cy="2489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679" y="5532188"/>
            <a:ext cx="5237396" cy="4474863"/>
          </a:xfrm>
          <a:prstGeom prst="rect">
            <a:avLst/>
          </a:prstGeom>
        </p:spPr>
      </p:pic>
      <p:sp>
        <p:nvSpPr>
          <p:cNvPr id="11" name="Google Shape;80;p9"/>
          <p:cNvSpPr txBox="1"/>
          <p:nvPr/>
        </p:nvSpPr>
        <p:spPr>
          <a:xfrm>
            <a:off x="511175" y="1766886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① 点击“新增”按钮，添加仓库</a:t>
            </a: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3" name="Google Shape;80;p9"/>
          <p:cNvSpPr txBox="1"/>
          <p:nvPr/>
        </p:nvSpPr>
        <p:spPr>
          <a:xfrm>
            <a:off x="9895650" y="1566752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③ 选择所属组织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4" name="Google Shape;80;p9"/>
          <p:cNvSpPr txBox="1"/>
          <p:nvPr/>
        </p:nvSpPr>
        <p:spPr>
          <a:xfrm>
            <a:off x="9895840" y="4834890"/>
            <a:ext cx="7371080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④ 检索添加选择保管人员，保管人至少设置</a:t>
            </a: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位。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96" y="2354125"/>
            <a:ext cx="8800585" cy="47678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193" y="500566"/>
            <a:ext cx="4831440" cy="5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设置学校的仓库和仓管员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2.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保管人设置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2" name="Google Shape;80;p9"/>
          <p:cNvSpPr txBox="1"/>
          <p:nvPr/>
        </p:nvSpPr>
        <p:spPr>
          <a:xfrm>
            <a:off x="8099698" y="1766886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⑥ 生成新的保管人记录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6" y="1766886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⑤ 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确定提交，添加仓库</a:t>
            </a: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916" y="2446660"/>
            <a:ext cx="7422024" cy="5260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98" y="2446660"/>
            <a:ext cx="9865165" cy="4718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898525" y="1044700"/>
            <a:ext cx="5948363" cy="84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5400" b="1" dirty="0">
                <a:solidFill>
                  <a:srgbClr val="003884"/>
                </a:solidFill>
                <a:latin typeface="DingTalk JinBuTi" pitchFamily="18" charset="-122"/>
                <a:ea typeface="DingTalk JinBuTi" pitchFamily="18" charset="-122"/>
              </a:rPr>
              <a:t>操作说明</a:t>
            </a:r>
            <a:endParaRPr sz="5400" b="1" dirty="0">
              <a:solidFill>
                <a:srgbClr val="003884"/>
              </a:solidFill>
              <a:latin typeface="DingTalk JinBuTi" pitchFamily="18" charset="-122"/>
              <a:ea typeface="DingTalk JinBuTi" pitchFamily="18" charset="-122"/>
            </a:endParaRPr>
          </a:p>
        </p:txBody>
      </p:sp>
      <p:pic>
        <p:nvPicPr>
          <p:cNvPr id="9" name="Google Shape;143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990" y="5173480"/>
            <a:ext cx="71294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905972" y="837488"/>
            <a:ext cx="1544655" cy="15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对角圆角矩形 6"/>
          <p:cNvSpPr/>
          <p:nvPr>
            <p:custDataLst>
              <p:tags r:id="rId3"/>
            </p:custDataLst>
          </p:nvPr>
        </p:nvSpPr>
        <p:spPr>
          <a:xfrm>
            <a:off x="1258253" y="468229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4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4" name="对角圆角矩形 13"/>
          <p:cNvSpPr/>
          <p:nvPr>
            <p:custDataLst>
              <p:tags r:id="rId4"/>
            </p:custDataLst>
          </p:nvPr>
        </p:nvSpPr>
        <p:spPr>
          <a:xfrm>
            <a:off x="1256983" y="391902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3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对角圆角矩形 14"/>
          <p:cNvSpPr/>
          <p:nvPr>
            <p:custDataLst>
              <p:tags r:id="rId5"/>
            </p:custDataLst>
          </p:nvPr>
        </p:nvSpPr>
        <p:spPr>
          <a:xfrm>
            <a:off x="1256348" y="544556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5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2194560" y="243395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设置学校的仓库和仓管员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2194560" y="3197225"/>
            <a:ext cx="492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</a:t>
            </a:r>
            <a:r>
              <a:rPr lang="zh-CN" altLang="en-US" sz="2400" dirty="0">
                <a:solidFill>
                  <a:srgbClr val="0087BB"/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端仓管员负责登记出库信息</a:t>
            </a:r>
            <a:endParaRPr lang="zh-CN" altLang="en-US" sz="2400" dirty="0">
              <a:solidFill>
                <a:srgbClr val="0087BB"/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2194560" y="396049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PC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端仓管员负责登记回库信息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2194560" y="472376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小程序仓管员负责登记出库信息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2255520" y="5487035"/>
            <a:ext cx="485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小程序仓管员负责登记回库信息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" name="对角圆角矩形 3"/>
          <p:cNvSpPr/>
          <p:nvPr>
            <p:custDataLst>
              <p:tags r:id="rId11"/>
            </p:custDataLst>
          </p:nvPr>
        </p:nvSpPr>
        <p:spPr>
          <a:xfrm>
            <a:off x="1255713" y="3156043"/>
            <a:ext cx="544546" cy="544546"/>
          </a:xfrm>
          <a:prstGeom prst="round2DiagRect">
            <a:avLst>
              <a:gd name="adj1" fmla="val 31028"/>
              <a:gd name="adj2" fmla="val 8692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6" name="对角圆角矩形 15"/>
          <p:cNvSpPr/>
          <p:nvPr>
            <p:custDataLst>
              <p:tags r:id="rId12"/>
            </p:custDataLst>
          </p:nvPr>
        </p:nvSpPr>
        <p:spPr>
          <a:xfrm>
            <a:off x="1258253" y="2393124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1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194560" y="6250305"/>
            <a:ext cx="4919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0" eaLnBrk="1" fontAlgn="auto" latinLnBrk="0" hangingPunct="1">
              <a:lnSpc>
                <a:spcPct val="100000"/>
              </a:lnSpc>
              <a:buClr>
                <a:srgbClr val="0058FB"/>
              </a:buClr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领用人加入使用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uFillTx/>
                <a:latin typeface="Source Han Sans CN Medium" charset="0"/>
                <a:ea typeface="Source Han Sans CN Medium" panose="020B0500000000000000" pitchFamily="34" charset="-128"/>
                <a:cs typeface="Trebuchet MS" panose="020B0603020202020204"/>
                <a:sym typeface="Trebuchet MS" panose="020B0603020202020204"/>
              </a:rPr>
              <a:t>地点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uFillTx/>
              <a:latin typeface="Source Han Sans CN Medium" charset="0"/>
              <a:ea typeface="Source Han Sans CN Medium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3" name="对角圆角矩形 2"/>
          <p:cNvSpPr/>
          <p:nvPr>
            <p:custDataLst>
              <p:tags r:id="rId14"/>
            </p:custDataLst>
          </p:nvPr>
        </p:nvSpPr>
        <p:spPr>
          <a:xfrm>
            <a:off x="1253808" y="6210109"/>
            <a:ext cx="544546" cy="544195"/>
          </a:xfrm>
          <a:prstGeom prst="round2DiagRect">
            <a:avLst>
              <a:gd name="adj1" fmla="val 31028"/>
              <a:gd name="adj2" fmla="val 86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A</a:t>
            </a:r>
            <a:endParaRPr kumimoji="1" lang="en-US" altLang="zh-CN"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621601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PC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端仓管员负责登记出库信息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保管人”操作登记出库信息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6" y="1766886"/>
            <a:ext cx="464794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① 选择，“使用出库登记”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712" y="2538992"/>
            <a:ext cx="8783897" cy="47612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94" y="2538992"/>
            <a:ext cx="8779477" cy="4761217"/>
          </a:xfrm>
          <a:prstGeom prst="rect">
            <a:avLst/>
          </a:prstGeom>
        </p:spPr>
      </p:pic>
      <p:sp>
        <p:nvSpPr>
          <p:cNvPr id="9" name="Google Shape;80;p9"/>
          <p:cNvSpPr txBox="1"/>
          <p:nvPr/>
        </p:nvSpPr>
        <p:spPr>
          <a:xfrm>
            <a:off x="9380094" y="1779923"/>
            <a:ext cx="8531010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② 选择出库的仓库及使用的地点；添加领用人，及保管人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2" name="Google Shape;80;p9"/>
          <p:cNvSpPr txBox="1"/>
          <p:nvPr/>
        </p:nvSpPr>
        <p:spPr>
          <a:xfrm>
            <a:off x="353695" y="7299960"/>
            <a:ext cx="17806035" cy="289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操作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说明：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选择的仓库是当前组织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下用户作为保管人的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仓库；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、使用地点选择范围为系统所有房间；</a:t>
            </a:r>
            <a:r>
              <a:rPr lang="zh-CN" altLang="en-US" sz="2800" b="1" dirty="0">
                <a:solidFill>
                  <a:srgbClr val="FF0000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可以通过输入房间号进行搜索再选择；</a:t>
            </a:r>
            <a:endParaRPr lang="zh-CN" altLang="en-US" sz="2000" b="1" dirty="0">
              <a:solidFill>
                <a:srgbClr val="FF0000"/>
              </a:solidFill>
              <a:latin typeface="Source Han Sans CN Regular" panose="020B0500000000000000" pitchFamily="34" charset="-128"/>
              <a:ea typeface="宋体" panose="02010600030101010101" pitchFamily="2" charset="-122"/>
              <a:cs typeface="Trebuchet MS" panose="020B0603020202020204"/>
              <a:sym typeface="Trebuchet MS" panose="020B0603020202020204"/>
            </a:endParaRPr>
          </a:p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、领用人需同时属于（所选仓库人员或开放人群）和（使用地点人员或开放人群），</a:t>
            </a:r>
            <a:r>
              <a:rPr lang="zh-CN" altLang="en-US" sz="2800" b="1" dirty="0">
                <a:solidFill>
                  <a:srgbClr val="FF0000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领用人支持输入姓名</a:t>
            </a:r>
            <a:r>
              <a:rPr lang="en-US" altLang="zh-CN" sz="2800" b="1" dirty="0">
                <a:solidFill>
                  <a:srgbClr val="FF0000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工号查询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宋体" panose="02010600030101010101" pitchFamily="2" charset="-122"/>
              <a:cs typeface="Trebuchet MS" panose="020B0603020202020204"/>
              <a:sym typeface="Trebuchet MS" panose="020B0603020202020204"/>
            </a:endParaRPr>
          </a:p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、保管人为仓库保管人，第一个默认为当前登录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宋体" panose="02010600030101010101" pitchFamily="2" charset="-122"/>
                <a:cs typeface="Trebuchet MS" panose="020B0603020202020204"/>
                <a:sym typeface="Trebuchet MS" panose="020B0603020202020204"/>
              </a:rPr>
              <a:t>用户；</a:t>
            </a:r>
            <a:endParaRPr lang="zh-CN" altLang="en-US" sz="2000" dirty="0">
              <a:solidFill>
                <a:schemeClr val="tx1"/>
              </a:solidFill>
              <a:latin typeface="Source Han Sans CN Regular" panose="020B0500000000000000" pitchFamily="34" charset="-128"/>
              <a:ea typeface="宋体" panose="02010600030101010101" pitchFamily="2" charset="-122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3" name="Google Shape;74;p9"/>
          <p:cNvSpPr txBox="1">
            <a:spLocks noGrp="1"/>
          </p:cNvSpPr>
          <p:nvPr/>
        </p:nvSpPr>
        <p:spPr>
          <a:xfrm>
            <a:off x="11181080" y="7378700"/>
            <a:ext cx="6216015" cy="1002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1777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200" b="0" i="0" u="none" strike="noStrike" cap="none">
                <a:solidFill>
                  <a:srgbClr val="0B175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solidFill>
                  <a:srgbClr val="FF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如果搜索不到领用人，请确认领用人是否已经加入到对应的使用</a:t>
            </a:r>
            <a:r>
              <a:rPr lang="zh-CN" altLang="en-US" sz="3200" dirty="0">
                <a:solidFill>
                  <a:srgbClr val="FF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地点；</a:t>
            </a:r>
            <a:endParaRPr lang="zh-CN" altLang="en-US" sz="3200" dirty="0">
              <a:solidFill>
                <a:srgbClr val="FF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6474460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PC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端仓管员负责登记出库信息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保管人”操作登记出库信息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6" y="1724022"/>
            <a:ext cx="6481104" cy="67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③ 添加选择对应房间仓库里，要出库的“化学品”信息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885" y="2617116"/>
            <a:ext cx="12960000" cy="70206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1824355" y="500380"/>
            <a:ext cx="6307455" cy="5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PC</a:t>
            </a:r>
            <a:r>
              <a:rPr lang="zh-CN" altLang="en-US" sz="3200" dirty="0">
                <a:solidFill>
                  <a:srgbClr val="0087BB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端仓管员负责登记出库信息</a:t>
            </a:r>
            <a:endParaRPr lang="zh-CN" altLang="en-US" sz="3200" dirty="0">
              <a:solidFill>
                <a:srgbClr val="0087BB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886" y="568561"/>
            <a:ext cx="108000" cy="374400"/>
          </a:xfrm>
          <a:prstGeom prst="rect">
            <a:avLst/>
          </a:prstGeom>
          <a:solidFill>
            <a:srgbClr val="00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Google Shape;80;p9"/>
          <p:cNvSpPr txBox="1"/>
          <p:nvPr/>
        </p:nvSpPr>
        <p:spPr>
          <a:xfrm>
            <a:off x="376896" y="1039813"/>
            <a:ext cx="17311498" cy="7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L="504825"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1.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PC端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：“仓库</a:t>
            </a:r>
            <a:r>
              <a:rPr lang="en-US" altLang="zh-CN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/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保管人”</a:t>
            </a:r>
            <a:r>
              <a:rPr lang="zh-CN" altLang="en-US" sz="2400" b="1" dirty="0">
                <a:solidFill>
                  <a:srgbClr val="002A62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操作登记出库信息</a:t>
            </a:r>
            <a:endParaRPr lang="en-US" altLang="zh-CN" sz="2400" b="1" dirty="0">
              <a:solidFill>
                <a:srgbClr val="002A62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5235" y="496678"/>
            <a:ext cx="518981" cy="518981"/>
          </a:xfrm>
          <a:prstGeom prst="roundRect">
            <a:avLst>
              <a:gd name="adj" fmla="val 23110"/>
            </a:avLst>
          </a:prstGeom>
          <a:gradFill>
            <a:gsLst>
              <a:gs pos="0">
                <a:srgbClr val="00A7EA"/>
              </a:gs>
              <a:gs pos="100000">
                <a:srgbClr val="045A7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Bahnschrift SemiBold" panose="020B0502040204020203" pitchFamily="34" charset="0"/>
              </a:rPr>
              <a:t>2</a:t>
            </a:r>
            <a:endParaRPr kumimoji="1" lang="zh-CN" altLang="en-US" sz="24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Google Shape;80;p9"/>
          <p:cNvSpPr txBox="1"/>
          <p:nvPr/>
        </p:nvSpPr>
        <p:spPr>
          <a:xfrm>
            <a:off x="376895" y="1724022"/>
            <a:ext cx="8799139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④ 确定后，再次点击“确认并保存使用出库信息”会生成使用出库登记单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9" name="Google Shape;80;p9"/>
          <p:cNvSpPr txBox="1"/>
          <p:nvPr/>
        </p:nvSpPr>
        <p:spPr>
          <a:xfrm>
            <a:off x="9380094" y="1722771"/>
            <a:ext cx="8531010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108000" anchor="t" anchorCtr="0">
            <a:spAutoFit/>
          </a:bodyPr>
          <a:lstStyle/>
          <a:p>
            <a:pPr marR="5080" lvl="0" indent="-49276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⑤出库后的“化学品”在使用管理列表，状态为已出库，可以</a:t>
            </a:r>
            <a:r>
              <a:rPr lang="zh-CN" altLang="en-US" sz="2000" dirty="0">
                <a:solidFill>
                  <a:schemeClr val="tx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Trebuchet MS" panose="020B0603020202020204"/>
                <a:sym typeface="Trebuchet MS" panose="020B0603020202020204"/>
              </a:rPr>
              <a:t>进行“回库”操作。</a:t>
            </a:r>
            <a:endParaRPr lang="en-US" altLang="zh-CN" sz="2000" dirty="0">
              <a:solidFill>
                <a:schemeClr val="tx1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900" y="2480591"/>
            <a:ext cx="8789135" cy="47612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6" y="5486269"/>
            <a:ext cx="7772400" cy="41604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094" y="2494878"/>
            <a:ext cx="8623714" cy="46668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1070.5102362204725,&quot;width&quot;:27262.201574803148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  <p:tag name="KSO_WM_UNIT_PLACING_PICTURE_USER_VIEWPORT" val="{&quot;height&quot;:10824,&quot;width&quot;:23040}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PP_MARK_KEY" val="cbfb1a3b-cc8b-4ba6-a384-210ef24bc53a"/>
  <p:tag name="COMMONDATA" val="eyJoZGlkIjoiNmEwZWMzNWYwYjRiMzUyMmNjYTJmMjUyOTVhNmNhNWE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WPS 演示</Application>
  <PresentationFormat>自定义</PresentationFormat>
  <Paragraphs>294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Arial</vt:lpstr>
      <vt:lpstr>Trebuchet MS</vt:lpstr>
      <vt:lpstr>Calibri</vt:lpstr>
      <vt:lpstr>DingTalk JinBuTi</vt:lpstr>
      <vt:lpstr>Bahnschrift SemiBold</vt:lpstr>
      <vt:lpstr>Source Han Sans CN Medium</vt:lpstr>
      <vt:lpstr>Source Han Sans CN Medium</vt:lpstr>
      <vt:lpstr>Yu Gothic UI</vt:lpstr>
      <vt:lpstr>Source Han Sans CN Regular</vt:lpstr>
      <vt:lpstr>微软雅黑</vt:lpstr>
      <vt:lpstr>Arial Unicode MS</vt:lpstr>
      <vt:lpstr>Segoe Print</vt:lpstr>
      <vt:lpstr>Office Theme</vt:lpstr>
      <vt:lpstr>PowerPoint 演示文稿</vt:lpstr>
      <vt:lpstr>操作说明</vt:lpstr>
      <vt:lpstr>设置学校的仓库和仓管员</vt:lpstr>
      <vt:lpstr>设置学校的仓库和仓管员</vt:lpstr>
      <vt:lpstr>设置学校的仓库和仓管员</vt:lpstr>
      <vt:lpstr>操作说明</vt:lpstr>
      <vt:lpstr>PC端仓管员负责登记出库信息</vt:lpstr>
      <vt:lpstr>PC端仓管员负责登记出库信息</vt:lpstr>
      <vt:lpstr>PC端仓管员负责登记出库信息</vt:lpstr>
      <vt:lpstr>操作说明</vt:lpstr>
      <vt:lpstr>PC端仓管员负责登记回库信息</vt:lpstr>
      <vt:lpstr>操作说明</vt:lpstr>
      <vt:lpstr>小程序端仓管员负责登记出库信息</vt:lpstr>
      <vt:lpstr>小程序端仓管员负责登记出库信息</vt:lpstr>
      <vt:lpstr>操作说明</vt:lpstr>
      <vt:lpstr>小程序仓管员负责登记回库信息</vt:lpstr>
      <vt:lpstr>小程序仓管员负责登记回库信息</vt:lpstr>
      <vt:lpstr>操作说明</vt:lpstr>
      <vt:lpstr>小程序仓管员负责登记回库信息</vt:lpstr>
      <vt:lpstr>领用人加入使用地点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mybrand.</dc:title>
  <dc:creator/>
  <cp:lastModifiedBy>Administrator</cp:lastModifiedBy>
  <cp:revision>58</cp:revision>
  <dcterms:created xsi:type="dcterms:W3CDTF">2023-06-14T06:33:00Z</dcterms:created>
  <dcterms:modified xsi:type="dcterms:W3CDTF">2023-06-21T01:43:37Z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1981E2DFE4D944079BAC730B69A0ABD3_12</vt:lpwstr>
  </property>
  <property fmtid="{D5CDD505-2E9C-101B-9397-08002B2CF9AE}" pid="3" name="KSOProductBuildVer">
    <vt:lpwstr>2052-11.1.0.14309</vt:lpwstr>
  </property>
</Properties>
</file>